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5" r:id="rId8"/>
    <p:sldId id="263" r:id="rId9"/>
    <p:sldId id="266" r:id="rId10"/>
    <p:sldId id="262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5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7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0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4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8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115C-C4D8-4D95-A44B-95A7BB23F76B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6AFE-8BF8-4368-A59B-388308C34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b="1" dirty="0" smtClean="0"/>
              <a:t>المحاضرة الثانية  </a:t>
            </a:r>
            <a:r>
              <a:rPr lang="ar-IQ" sz="4800" b="1" dirty="0" smtClean="0"/>
              <a:t/>
            </a:r>
            <a:br>
              <a:rPr lang="ar-IQ" sz="4800" b="1" dirty="0" smtClean="0"/>
            </a:br>
            <a:r>
              <a:rPr lang="ar-IQ" sz="4800" b="1" dirty="0" smtClean="0">
                <a:solidFill>
                  <a:srgbClr val="00B050"/>
                </a:solidFill>
              </a:rPr>
              <a:t>الساحبات الزراعية 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39624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 </a:t>
            </a:r>
            <a:r>
              <a:rPr lang="ar-IQ" b="1" dirty="0" smtClean="0"/>
              <a:t>تطرقنا في المحاضرة السابقة الى </a:t>
            </a:r>
            <a:endParaRPr lang="ar-IQ" b="1" dirty="0" smtClean="0">
              <a:solidFill>
                <a:srgbClr val="C00000"/>
              </a:solidFill>
            </a:endParaRPr>
          </a:p>
          <a:p>
            <a:pPr algn="r" rtl="1"/>
            <a:r>
              <a:rPr lang="ar-IQ" sz="3600" dirty="0" smtClean="0">
                <a:solidFill>
                  <a:schemeClr val="accent4">
                    <a:lumMod val="50000"/>
                  </a:schemeClr>
                </a:solidFill>
              </a:rPr>
              <a:t> الساحبة والوضائف التي تقوم بها </a:t>
            </a:r>
          </a:p>
          <a:p>
            <a:pPr algn="r" rtl="1"/>
            <a:r>
              <a:rPr lang="ar-IQ" sz="3600" dirty="0" smtClean="0">
                <a:solidFill>
                  <a:schemeClr val="accent4">
                    <a:lumMod val="50000"/>
                  </a:schemeClr>
                </a:solidFill>
              </a:rPr>
              <a:t>الشروط الواجب توفرها في الساحبات  </a:t>
            </a:r>
          </a:p>
          <a:p>
            <a:pPr marL="0" indent="0" algn="r" rtl="1">
              <a:buNone/>
            </a:pPr>
            <a:r>
              <a:rPr lang="ar-IQ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IQ" sz="3600" b="1" dirty="0" smtClean="0">
                <a:solidFill>
                  <a:srgbClr val="C00000"/>
                </a:solidFill>
              </a:rPr>
              <a:t>في هذه المحاضرة سوف نتطرق الى</a:t>
            </a:r>
          </a:p>
          <a:p>
            <a:pPr marL="0" indent="0" algn="r" rtl="1">
              <a:buNone/>
            </a:pPr>
            <a:r>
              <a:rPr lang="ar-IQ" sz="3600" dirty="0" smtClean="0">
                <a:solidFill>
                  <a:schemeClr val="accent4">
                    <a:lumMod val="50000"/>
                  </a:schemeClr>
                </a:solidFill>
              </a:rPr>
              <a:t>الاجزاء الرئيسية التي تتكون منها الساحبة 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5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4953000"/>
          </a:xfrm>
        </p:spPr>
        <p:txBody>
          <a:bodyPr>
            <a:normAutofit/>
          </a:bodyPr>
          <a:lstStyle/>
          <a:p>
            <a:pPr lvl="0" algn="r" rtl="1"/>
            <a:r>
              <a:rPr lang="ar-IQ" b="1" dirty="0">
                <a:solidFill>
                  <a:schemeClr val="tx2">
                    <a:lumMod val="75000"/>
                  </a:schemeClr>
                </a:solidFill>
              </a:rPr>
              <a:t>عمود مأخذ القدرة</a:t>
            </a:r>
            <a:r>
              <a:rPr lang="ar-IQ" dirty="0"/>
              <a:t>: </a:t>
            </a:r>
            <a:r>
              <a:rPr lang="ar-IQ" dirty="0" smtClean="0"/>
              <a:t>عمود فيه شقوق طولية  </a:t>
            </a:r>
            <a:r>
              <a:rPr lang="ar-IQ" dirty="0"/>
              <a:t>يأخذ حركته من صندوق السرع </a:t>
            </a:r>
            <a:r>
              <a:rPr lang="ar-IQ" dirty="0" smtClean="0"/>
              <a:t>يستعمل </a:t>
            </a:r>
            <a:r>
              <a:rPr lang="ar-IQ" dirty="0"/>
              <a:t>بتشغيل الآلات التي تحتاج الى حركة دورانية </a:t>
            </a:r>
            <a:r>
              <a:rPr lang="ar-IQ" dirty="0" smtClean="0"/>
              <a:t>(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المضخات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والمحاريث الدورانية والقاصلات وماكنات الجريش والدراس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وغيرها</a:t>
            </a:r>
            <a:r>
              <a:rPr lang="ar-IQ" dirty="0" smtClean="0"/>
              <a:t>).</a:t>
            </a:r>
            <a:endParaRPr lang="en-US" dirty="0"/>
          </a:p>
          <a:p>
            <a:pPr lvl="0" algn="r" rtl="1"/>
            <a:r>
              <a:rPr lang="ar-IQ" b="1" dirty="0">
                <a:solidFill>
                  <a:schemeClr val="tx2">
                    <a:lumMod val="75000"/>
                  </a:schemeClr>
                </a:solidFill>
              </a:rPr>
              <a:t>جهاز الرفع الهيدروليكي</a:t>
            </a:r>
            <a:r>
              <a:rPr lang="ar-IQ" dirty="0"/>
              <a:t>: وهو جهاز يعمل بالضغط الهيدروليكي يقوم برفع وخفض الآلات المعلقة والنصف معلقة خلف </a:t>
            </a:r>
            <a:r>
              <a:rPr lang="ar-IQ" dirty="0" smtClean="0"/>
              <a:t>الساحبة </a:t>
            </a:r>
            <a:r>
              <a:rPr lang="ar-IQ" dirty="0"/>
              <a:t>عن طريق ذراعي الجهاز الهيدروليكي والذراع الثالث الوسطي والذي يربط نقطة الشبك العليا للآلة بنقطة ثابتة على </a:t>
            </a:r>
            <a:r>
              <a:rPr lang="ar-IQ" dirty="0" smtClean="0"/>
              <a:t>الساحبة </a:t>
            </a:r>
            <a:r>
              <a:rPr lang="ar-IQ" dirty="0"/>
              <a:t>ويسمى هذا الذراع بالذراع التنظيمي.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2"/>
                </a:solidFill>
              </a:rPr>
              <a:t>الخلاصة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b="1" dirty="0" smtClean="0">
                <a:solidFill>
                  <a:schemeClr val="accent6">
                    <a:lumMod val="75000"/>
                  </a:schemeClr>
                </a:solidFill>
              </a:rPr>
              <a:t>تعرفنا في هذه المحاضرة على </a:t>
            </a:r>
          </a:p>
          <a:p>
            <a:pPr marL="0" indent="0" algn="r" rtl="1">
              <a:buNone/>
            </a:pPr>
            <a:r>
              <a:rPr lang="ar-IQ" sz="3600" dirty="0" smtClean="0">
                <a:solidFill>
                  <a:srgbClr val="00B0F0"/>
                </a:solidFill>
              </a:rPr>
              <a:t>الاجزاء الرئيسية في الساحبة  </a:t>
            </a:r>
          </a:p>
          <a:p>
            <a:pPr marL="0" indent="0" algn="r" rtl="1">
              <a:buNone/>
            </a:pP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مكونات المحرك </a:t>
            </a:r>
          </a:p>
          <a:p>
            <a:pPr marL="0" indent="0" algn="r" rtl="1">
              <a:buNone/>
            </a:pPr>
            <a:r>
              <a:rPr lang="ar-IQ" b="1" dirty="0" smtClean="0"/>
              <a:t>اجهزة نقل الحركة واجهزة نقل القدرة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012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الاختبار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2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صورة توضيحية لاجزاء الساحبة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371600"/>
            <a:ext cx="8839200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3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الاجزاء الرئيسية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>
            <a:normAutofit lnSpcReduction="10000"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IQ" b="1" dirty="0" smtClean="0">
                <a:solidFill>
                  <a:srgbClr val="C00000"/>
                </a:solidFill>
              </a:rPr>
              <a:t> المحرك</a:t>
            </a:r>
            <a:r>
              <a:rPr lang="ar-IQ" dirty="0" smtClean="0"/>
              <a:t>: </a:t>
            </a:r>
            <a:r>
              <a:rPr lang="ar-IQ" dirty="0"/>
              <a:t>وهو مصدر القدرة في الساحبة، حيث يقوم بحرق الوقود (سواء كان بنزين او كيروسين او ديزل) وتحويل </a:t>
            </a:r>
            <a:r>
              <a:rPr lang="ar-IQ" dirty="0" smtClean="0"/>
              <a:t>الطاقة الحرارية </a:t>
            </a:r>
            <a:r>
              <a:rPr lang="ar-IQ" dirty="0"/>
              <a:t>الناتجة عنه الى طاقة ميكانيكية</a:t>
            </a:r>
            <a:r>
              <a:rPr lang="ar-IQ" dirty="0" smtClean="0"/>
              <a:t>.</a:t>
            </a:r>
          </a:p>
          <a:p>
            <a:pPr marL="0" lvl="0" indent="0" algn="r" rtl="1">
              <a:buNone/>
            </a:pPr>
            <a:r>
              <a:rPr lang="ar-IQ" dirty="0" smtClean="0">
                <a:solidFill>
                  <a:srgbClr val="002060"/>
                </a:solidFill>
              </a:rPr>
              <a:t>وسوف نتطرق بصورة مختصرة الى الاجزاء الرئيسية في محرك الساحبة 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r>
              <a:rPr lang="ar-IQ" dirty="0" smtClean="0"/>
              <a:t>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4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58091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solidFill>
                  <a:schemeClr val="accent5">
                    <a:lumMod val="75000"/>
                  </a:schemeClr>
                </a:solidFill>
              </a:rPr>
              <a:t> المكونات الاساسية في محرك الساحبة 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IQ" dirty="0" smtClean="0">
                <a:solidFill>
                  <a:srgbClr val="FF0000"/>
                </a:solidFill>
              </a:rPr>
              <a:t>كتلة المحرك </a:t>
            </a:r>
            <a:r>
              <a:rPr lang="ar-IQ" dirty="0" smtClean="0"/>
              <a:t>(صندوق عمود المرفق) ويحتوي بداخله على الاسطوانات في الجزء العلوي والتي ترتب اما بصف واحد افقي للمحرك رباعي الاسطوانات او بشكل </a:t>
            </a:r>
            <a:r>
              <a:rPr lang="en-US" dirty="0" smtClean="0"/>
              <a:t>V</a:t>
            </a:r>
            <a:r>
              <a:rPr lang="ar-IQ" dirty="0" smtClean="0"/>
              <a:t> للمحركات السداسية والثمانية الاسطوانات.</a:t>
            </a:r>
          </a:p>
          <a:p>
            <a:pPr marL="0" indent="0" algn="r" rtl="1">
              <a:buNone/>
            </a:pPr>
            <a:r>
              <a:rPr lang="ar-IQ" dirty="0" smtClean="0"/>
              <a:t>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عمود المرفق في الجزء السفلي والذي يكون اوسع من الجزء العلوي  اضافة الى فتحات التزيت وجيوب ماء التبريد.   </a:t>
            </a:r>
          </a:p>
          <a:p>
            <a:pPr marL="0" indent="0" algn="r" rtl="1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55513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91000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IQ" sz="2700" dirty="0" smtClean="0">
                <a:solidFill>
                  <a:prstClr val="black"/>
                </a:solidFill>
              </a:rPr>
              <a:t>2. </a:t>
            </a:r>
            <a:r>
              <a:rPr lang="ar-IQ" sz="2700" b="1" dirty="0" smtClean="0">
                <a:solidFill>
                  <a:schemeClr val="accent2">
                    <a:lumMod val="75000"/>
                  </a:schemeClr>
                </a:solidFill>
              </a:rPr>
              <a:t>غطاء كتلة الاسطوانات </a:t>
            </a:r>
            <a:r>
              <a:rPr lang="ar-IQ" sz="2700" dirty="0" smtClean="0">
                <a:solidFill>
                  <a:prstClr val="black"/>
                </a:solidFill>
              </a:rPr>
              <a:t>: ويمثل الجزء العلوي من المحرك ويكون سميكا نوعا ما لانه يكون الغطاء العلوي لغرف الاحتراق ويحتوي على فتحات تثبت فيها حواقن الوقوت والصمامات ( </a:t>
            </a:r>
            <a:r>
              <a:rPr lang="ar-IQ" sz="2700" dirty="0" smtClean="0">
                <a:solidFill>
                  <a:srgbClr val="C00000"/>
                </a:solidFill>
              </a:rPr>
              <a:t>السحب والعادم </a:t>
            </a:r>
            <a:r>
              <a:rPr lang="ar-IQ" sz="2700" dirty="0" smtClean="0">
                <a:solidFill>
                  <a:prstClr val="black"/>
                </a:solidFill>
              </a:rPr>
              <a:t>). </a:t>
            </a:r>
          </a:p>
          <a:p>
            <a:pPr marL="0" lvl="0" indent="0" algn="r" rtl="1">
              <a:buNone/>
            </a:pPr>
            <a:r>
              <a:rPr lang="ar-IQ" sz="2700" dirty="0" smtClean="0">
                <a:solidFill>
                  <a:prstClr val="black"/>
                </a:solidFill>
              </a:rPr>
              <a:t>يفصل بين كتلة المحرك وغطاء كتلة المحركة حشوة (</a:t>
            </a:r>
            <a:r>
              <a:rPr lang="ar-IQ" sz="2700" dirty="0" smtClean="0">
                <a:solidFill>
                  <a:srgbClr val="FF0000"/>
                </a:solidFill>
              </a:rPr>
              <a:t>الكازكيت</a:t>
            </a:r>
            <a:r>
              <a:rPr lang="ar-IQ" sz="2700" dirty="0" smtClean="0">
                <a:solidFill>
                  <a:prstClr val="black"/>
                </a:solidFill>
              </a:rPr>
              <a:t>) مصنوعة من النحاس والاسبست تعمل على منع تسرب الغازات وماء التبريد </a:t>
            </a:r>
            <a:endParaRPr lang="en-US" sz="2700" dirty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609600"/>
            <a:ext cx="8686800" cy="3810000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IQ" b="1" dirty="0" smtClean="0">
                <a:solidFill>
                  <a:srgbClr val="002060"/>
                </a:solidFill>
              </a:rPr>
              <a:t>3. وعاء الزيت: </a:t>
            </a:r>
            <a:r>
              <a:rPr lang="ar-IQ" dirty="0" smtClean="0">
                <a:solidFill>
                  <a:srgbClr val="FF0000"/>
                </a:solidFill>
              </a:rPr>
              <a:t>ويمثل الجزء الاسفل من المحرك ويحتوي على الزيت الخاص بتزيت اجزاء المحرك ومضخة الزيت التي تقوم بنقل الزيت الى الاجزاء المتحركة في كتلة المحرك</a:t>
            </a:r>
            <a:r>
              <a:rPr lang="ar-IQ" dirty="0" smtClean="0">
                <a:solidFill>
                  <a:srgbClr val="002060"/>
                </a:solidFill>
              </a:rPr>
              <a:t>. </a:t>
            </a:r>
          </a:p>
          <a:p>
            <a:pPr marL="0" lvl="0" indent="0" algn="r" rtl="1">
              <a:buNone/>
            </a:pPr>
            <a:r>
              <a:rPr lang="ar-IQ" b="1" dirty="0" smtClean="0">
                <a:solidFill>
                  <a:srgbClr val="002060"/>
                </a:solidFill>
              </a:rPr>
              <a:t>4. منظومة التبريد: </a:t>
            </a:r>
            <a:r>
              <a:rPr lang="ar-IQ" dirty="0" smtClean="0"/>
              <a:t>وهي منفصلة عن المحرك وتكون على نوعين تبريد هوائي او باستخدام الماء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 algn="r" rtl="1">
              <a:buFont typeface="Wingdings" pitchFamily="2" charset="2"/>
              <a:buChar char="v"/>
            </a:pPr>
            <a:r>
              <a:rPr lang="ar-IQ" dirty="0" smtClean="0"/>
              <a:t> </a:t>
            </a:r>
            <a:r>
              <a:rPr lang="ar-IQ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اجهزة نقل الحركة: </a:t>
            </a:r>
            <a:r>
              <a:rPr lang="ar-IQ" dirty="0"/>
              <a:t>وهي الاجهزة التي تقوم بنقل الطاقة الحركية من المحرك الى باقي اجزاء الساحبة والاستفادة منها في تشغيل وتحريك الساحبة واداءها للأعمال المطلوبة. واجهزة نقل الحركة هي</a:t>
            </a:r>
            <a:r>
              <a:rPr lang="ar-IQ" dirty="0" smtClean="0"/>
              <a:t>:</a:t>
            </a:r>
          </a:p>
          <a:p>
            <a:pPr marL="0" indent="0" algn="r" rtl="1">
              <a:buNone/>
            </a:pPr>
            <a:r>
              <a:rPr lang="ar-IQ" dirty="0" smtClean="0"/>
              <a:t>أ) </a:t>
            </a:r>
            <a:r>
              <a:rPr lang="ar-IQ" b="1" dirty="0" smtClean="0"/>
              <a:t>القابض </a:t>
            </a:r>
            <a:r>
              <a:rPr lang="ar-IQ" b="1" dirty="0"/>
              <a:t>او الفاصل </a:t>
            </a:r>
            <a:r>
              <a:rPr lang="ar-IQ" dirty="0"/>
              <a:t>(</a:t>
            </a:r>
            <a:r>
              <a:rPr lang="en-GB" dirty="0">
                <a:solidFill>
                  <a:srgbClr val="FF0000"/>
                </a:solidFill>
              </a:rPr>
              <a:t>Clutch</a:t>
            </a:r>
            <a:r>
              <a:rPr lang="ar-IQ" dirty="0"/>
              <a:t>): ويقوم بفصل وايصال الحركة من المحرك الى صندوق السرع.</a:t>
            </a:r>
            <a:endParaRPr lang="en-US" dirty="0"/>
          </a:p>
          <a:p>
            <a:pPr marL="0" lvl="0" indent="0" algn="r" rtl="1"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3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638800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IQ" dirty="0" smtClean="0"/>
              <a:t>ب) </a:t>
            </a:r>
            <a:r>
              <a:rPr lang="ar-IQ" b="1" dirty="0" smtClean="0"/>
              <a:t>صندوق السرع : </a:t>
            </a:r>
            <a:r>
              <a:rPr lang="ar-IQ" dirty="0" smtClean="0"/>
              <a:t>(</a:t>
            </a:r>
            <a:r>
              <a:rPr lang="en-GB" dirty="0"/>
              <a:t>Gear box</a:t>
            </a:r>
            <a:r>
              <a:rPr lang="ar-IQ" dirty="0" smtClean="0"/>
              <a:t>) ويقوم </a:t>
            </a:r>
            <a:r>
              <a:rPr lang="ar-IQ" dirty="0"/>
              <a:t>تغيير سرعة الساحبة واتجاهها (الى الامام او الى الخلف) كما يقوم بإيصال الحركة الى عمود مأخذ القدرة.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ت) </a:t>
            </a:r>
            <a:r>
              <a:rPr lang="ar-IQ" b="1" dirty="0" smtClean="0"/>
              <a:t>الجهاز </a:t>
            </a:r>
            <a:r>
              <a:rPr lang="ar-IQ" b="1" dirty="0"/>
              <a:t>الفرقي</a:t>
            </a:r>
            <a:r>
              <a:rPr lang="ar-IQ" dirty="0"/>
              <a:t>: </a:t>
            </a:r>
            <a:r>
              <a:rPr lang="ar-IQ" dirty="0" smtClean="0"/>
              <a:t> </a:t>
            </a:r>
            <a:r>
              <a:rPr lang="ar-IQ" dirty="0"/>
              <a:t>يتحكم هذا الجهاز بالاختلافات في حركة الاطارات (اطارات الدفع او السحب) </a:t>
            </a:r>
            <a:r>
              <a:rPr lang="ar-IQ" dirty="0" smtClean="0"/>
              <a:t>اوالسرف. </a:t>
            </a:r>
          </a:p>
          <a:p>
            <a:pPr marL="0" indent="0" algn="r" rtl="1">
              <a:buNone/>
            </a:pPr>
            <a:r>
              <a:rPr lang="ar-IQ" dirty="0" smtClean="0"/>
              <a:t>ث) </a:t>
            </a:r>
            <a:r>
              <a:rPr lang="ar-IQ" dirty="0"/>
              <a:t>جهاز تخفيض السرعة النهائي: ويقوم بنقل الحركة من الجهاز الفرقي وتخفيضها الى الاطارات او السرف.</a:t>
            </a:r>
            <a:endParaRPr lang="en-US" dirty="0"/>
          </a:p>
          <a:p>
            <a:pPr marL="0" lv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6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Font typeface="Wingdings" pitchFamily="2" charset="2"/>
              <a:buChar char="v"/>
            </a:pPr>
            <a:r>
              <a:rPr lang="ar-IQ" b="1" dirty="0">
                <a:solidFill>
                  <a:srgbClr val="C00000"/>
                </a:solidFill>
              </a:rPr>
              <a:t>اجهزة تلامس الجرار مع الارض</a:t>
            </a:r>
            <a:r>
              <a:rPr lang="ar-IQ" dirty="0"/>
              <a:t>: وهي الاطارات او السرف.</a:t>
            </a:r>
            <a:endParaRPr lang="en-US" dirty="0"/>
          </a:p>
          <a:p>
            <a:pPr algn="r" rtl="1">
              <a:buFont typeface="Wingdings" pitchFamily="2" charset="2"/>
              <a:buChar char="v"/>
            </a:pPr>
            <a:r>
              <a:rPr lang="ar-IQ" b="1" dirty="0">
                <a:solidFill>
                  <a:srgbClr val="C00000"/>
                </a:solidFill>
              </a:rPr>
              <a:t>اجهزة نقل القدرة</a:t>
            </a:r>
            <a:r>
              <a:rPr lang="ar-IQ" b="1" dirty="0"/>
              <a:t>:</a:t>
            </a:r>
            <a:r>
              <a:rPr lang="ar-IQ" dirty="0"/>
              <a:t> وتقوم بنقل القدرة من المحرك الى الآلات الملحقة بالجرار لتشغيلها او نقلها او تقوم </a:t>
            </a:r>
            <a:r>
              <a:rPr lang="ar-IQ" dirty="0" smtClean="0"/>
              <a:t>بسحبها</a:t>
            </a:r>
          </a:p>
          <a:p>
            <a:pPr marL="0" indent="0" algn="r" rtl="1">
              <a:buNone/>
            </a:pPr>
            <a:r>
              <a:rPr lang="ar-IQ" dirty="0" smtClean="0"/>
              <a:t> </a:t>
            </a:r>
            <a:r>
              <a:rPr lang="ar-IQ" dirty="0"/>
              <a:t>وتشمل:</a:t>
            </a:r>
            <a:endParaRPr lang="en-US" dirty="0"/>
          </a:p>
          <a:p>
            <a:pPr lvl="0" algn="r" rtl="1"/>
            <a:r>
              <a:rPr lang="ar-IQ" b="1" dirty="0">
                <a:solidFill>
                  <a:schemeClr val="tx2">
                    <a:lumMod val="75000"/>
                  </a:schemeClr>
                </a:solidFill>
              </a:rPr>
              <a:t>عمود السحب</a:t>
            </a:r>
            <a:r>
              <a:rPr lang="ar-IQ" dirty="0"/>
              <a:t>: ويقوم بسحب الآلات </a:t>
            </a:r>
            <a:r>
              <a:rPr lang="ar-IQ" dirty="0" smtClean="0"/>
              <a:t>وعربات </a:t>
            </a:r>
            <a:r>
              <a:rPr lang="ar-IQ" dirty="0"/>
              <a:t>الحمل او الآلات المقطور والنصف مقطورة.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038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7090</TotalTime>
  <Words>498</Words>
  <Application>Microsoft Office PowerPoint</Application>
  <PresentationFormat>عرض على الشاشة (3:4)‏</PresentationFormat>
  <Paragraphs>35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المحاضرة الثانية   الساحبات الزراعية </vt:lpstr>
      <vt:lpstr>صورة توضيحية لاجزاء الساحبة </vt:lpstr>
      <vt:lpstr>الاجزاء الرئيسية </vt:lpstr>
      <vt:lpstr> المكونات الاساسية في محرك الساحبة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الخلاصة </vt:lpstr>
      <vt:lpstr>الاختبار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مكائن وآلات زراعية</dc:title>
  <dc:creator>acer</dc:creator>
  <cp:lastModifiedBy>acer</cp:lastModifiedBy>
  <cp:revision>28</cp:revision>
  <dcterms:created xsi:type="dcterms:W3CDTF">2019-01-29T20:25:21Z</dcterms:created>
  <dcterms:modified xsi:type="dcterms:W3CDTF">2019-03-03T19:46:39Z</dcterms:modified>
</cp:coreProperties>
</file>